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6" r:id="rId2"/>
    <p:sldId id="257" r:id="rId3"/>
    <p:sldId id="258" r:id="rId4"/>
    <p:sldId id="263" r:id="rId5"/>
    <p:sldId id="265" r:id="rId6"/>
    <p:sldId id="264" r:id="rId7"/>
    <p:sldId id="275" r:id="rId8"/>
    <p:sldId id="266" r:id="rId9"/>
    <p:sldId id="267" r:id="rId10"/>
    <p:sldId id="268" r:id="rId11"/>
    <p:sldId id="271" r:id="rId12"/>
    <p:sldId id="272" r:id="rId13"/>
    <p:sldId id="270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1111"/>
    <a:srgbClr val="000000"/>
    <a:srgbClr val="3A41CE"/>
    <a:srgbClr val="0E96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C3A3754-BC56-4BFC-B39C-34AF82B4EB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6915F-EEC4-4158-88A2-A3DCECC9D4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45783-FF61-4A0F-945B-9E72D8FAAE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3C02DFB-57A6-4385-81C4-6B7B7019A9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24A6D74-5BBC-437D-B48F-3B504E008C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5AE56-B50A-45C5-A677-F895AF7E26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34EFC-260E-4B64-9943-520B684DED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4B8705-50DF-45EB-9DCA-28CF43FFBD8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A2B7C-F843-451D-82F2-E9DAA428B0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CF048-24A4-4572-8F89-F67254D3D9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A3238-7E54-40F1-85A0-58441D1994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58011-0B7F-4A8C-8B29-4734E46D20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28584-A71A-4474-B1EA-209CF03A6B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2922746C-109B-47C0-8248-EC24663F65F1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857232"/>
            <a:ext cx="8143932" cy="4400569"/>
          </a:xfrm>
        </p:spPr>
        <p:txBody>
          <a:bodyPr/>
          <a:lstStyle/>
          <a:p>
            <a:r>
              <a:rPr lang="ru-RU" sz="4000" dirty="0">
                <a:solidFill>
                  <a:schemeClr val="bg1"/>
                </a:solidFill>
              </a:rPr>
              <a:t/>
            </a:r>
            <a:br>
              <a:rPr lang="ru-RU" sz="4000" dirty="0">
                <a:solidFill>
                  <a:schemeClr val="bg1"/>
                </a:solidFill>
              </a:rPr>
            </a:br>
            <a:r>
              <a:rPr lang="ru-RU" sz="40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«</a:t>
            </a:r>
            <a:r>
              <a:rPr lang="ru-RU" sz="40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Профилактика безнадзорности и правонарушений несовершеннолетних через взаимодействие школы, семьи и </a:t>
            </a:r>
            <a:r>
              <a:rPr lang="ru-RU" sz="40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общественных институтов </a:t>
            </a:r>
            <a:r>
              <a:rPr lang="ru-RU" sz="40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в МБОУ Юшалинская СОШ № 25»</a:t>
            </a:r>
            <a:endParaRPr lang="ru-RU" sz="40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285728"/>
            <a:ext cx="8686800" cy="221457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Признание ребенка находящимся в социально опасном положении</a:t>
            </a:r>
            <a:br>
              <a:rPr lang="ru-RU" sz="36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осуществляется </a:t>
            </a:r>
            <a:r>
              <a:rPr lang="ru-RU" sz="3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3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учреждении образования</a:t>
            </a:r>
            <a:r>
              <a:rPr lang="ru-RU" sz="3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250825" y="4365625"/>
            <a:ext cx="4032250" cy="1944688"/>
          </a:xfrm>
          <a:prstGeom prst="rect">
            <a:avLst/>
          </a:prstGeom>
          <a:solidFill>
            <a:srgbClr val="CCFFCC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ru-RU" sz="2400" b="1" u="sng" dirty="0">
                <a:solidFill>
                  <a:srgbClr val="006600"/>
                </a:solidFill>
                <a:latin typeface="Arial" charset="0"/>
              </a:rPr>
              <a:t>Советом профилактики</a:t>
            </a:r>
          </a:p>
          <a:p>
            <a:pPr algn="ctr"/>
            <a:r>
              <a:rPr lang="ru-RU" sz="2400" b="1" dirty="0">
                <a:solidFill>
                  <a:srgbClr val="006600"/>
                </a:solidFill>
                <a:latin typeface="Arial" charset="0"/>
              </a:rPr>
              <a:t>школы</a:t>
            </a:r>
          </a:p>
        </p:txBody>
      </p:sp>
      <p:sp>
        <p:nvSpPr>
          <p:cNvPr id="103430" name="Line 6"/>
          <p:cNvSpPr>
            <a:spLocks noChangeShapeType="1"/>
          </p:cNvSpPr>
          <p:nvPr/>
        </p:nvSpPr>
        <p:spPr bwMode="auto">
          <a:xfrm flipH="1">
            <a:off x="1763713" y="2781300"/>
            <a:ext cx="792162" cy="1295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431" name="Line 7"/>
          <p:cNvSpPr>
            <a:spLocks noChangeShapeType="1"/>
          </p:cNvSpPr>
          <p:nvPr/>
        </p:nvSpPr>
        <p:spPr bwMode="auto">
          <a:xfrm>
            <a:off x="6443663" y="2781300"/>
            <a:ext cx="792162" cy="11525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432" name="Rectangle 8"/>
          <p:cNvSpPr>
            <a:spLocks noChangeArrowheads="1"/>
          </p:cNvSpPr>
          <p:nvPr/>
        </p:nvSpPr>
        <p:spPr bwMode="auto">
          <a:xfrm>
            <a:off x="4716463" y="4365625"/>
            <a:ext cx="4032250" cy="1944688"/>
          </a:xfrm>
          <a:prstGeom prst="rect">
            <a:avLst/>
          </a:prstGeom>
          <a:solidFill>
            <a:srgbClr val="CCFFCC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ru-RU" dirty="0">
                <a:latin typeface="Arial" charset="0"/>
              </a:rPr>
              <a:t> </a:t>
            </a:r>
            <a:r>
              <a:rPr lang="ru-RU" sz="2400" b="1" u="sng" dirty="0">
                <a:solidFill>
                  <a:srgbClr val="006600"/>
                </a:solidFill>
                <a:latin typeface="Arial" charset="0"/>
              </a:rPr>
              <a:t>Педагогическим советом</a:t>
            </a:r>
          </a:p>
          <a:p>
            <a:pPr algn="ctr"/>
            <a:r>
              <a:rPr lang="ru-RU" sz="2400" b="1" dirty="0">
                <a:solidFill>
                  <a:srgbClr val="006600"/>
                </a:solidFill>
                <a:latin typeface="Arial" charset="0"/>
              </a:rPr>
              <a:t> школы</a:t>
            </a:r>
          </a:p>
          <a:p>
            <a:pPr algn="ctr"/>
            <a:r>
              <a:rPr lang="ru-RU" sz="2400" b="1" u="sng" dirty="0">
                <a:solidFill>
                  <a:srgbClr val="006600"/>
                </a:solidFill>
                <a:latin typeface="Arial" charset="0"/>
              </a:rPr>
              <a:t> </a:t>
            </a:r>
            <a:endParaRPr lang="ru-RU" sz="2400" b="1" dirty="0">
              <a:solidFill>
                <a:srgbClr val="00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404664"/>
            <a:ext cx="8785225" cy="41148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Классный </a:t>
            </a:r>
            <a:r>
              <a:rPr lang="ru-RU" sz="2400" dirty="0" smtClean="0"/>
              <a:t>руководитель и социальный педагог</a:t>
            </a:r>
            <a:endParaRPr lang="ru-RU" sz="2400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в рамках выполнения Декрета Президента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«О дополнительных мерах по государственной защите несовершеннолетних в неблагополучных семьях»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№18 от 24.11.2006г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1. </a:t>
            </a:r>
            <a:r>
              <a:rPr lang="ru-RU" sz="2400" dirty="0" smtClean="0"/>
              <a:t>Обследуют  </a:t>
            </a:r>
            <a:r>
              <a:rPr lang="ru-RU" sz="2400" dirty="0"/>
              <a:t>семьи учащихся (воспитанников) </a:t>
            </a:r>
            <a:r>
              <a:rPr lang="ru-RU" sz="2400" dirty="0" smtClean="0"/>
              <a:t>класса  </a:t>
            </a:r>
            <a:r>
              <a:rPr lang="ru-RU" sz="2400" dirty="0"/>
              <a:t>для составления социального паспорта класса, учреждения образования.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2. </a:t>
            </a:r>
            <a:r>
              <a:rPr lang="ru-RU" sz="2400" dirty="0" smtClean="0"/>
              <a:t>Выявляют </a:t>
            </a:r>
            <a:r>
              <a:rPr lang="ru-RU" sz="2400" dirty="0"/>
              <a:t>несовершеннолетних, проживающих в семьях, находящихся в социально опасном положении, работает по индивидуальному плану с семьями.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3. </a:t>
            </a:r>
            <a:r>
              <a:rPr lang="ru-RU" sz="2400" dirty="0" smtClean="0"/>
              <a:t>Выявляют </a:t>
            </a:r>
            <a:r>
              <a:rPr lang="ru-RU" sz="2400" dirty="0"/>
              <a:t>нарушения прав и интересов детей и дает информацию </a:t>
            </a:r>
            <a:r>
              <a:rPr lang="ru-RU" sz="2400" dirty="0" smtClean="0"/>
              <a:t>социальному педагогу </a:t>
            </a:r>
            <a:r>
              <a:rPr lang="ru-RU" sz="2400" dirty="0"/>
              <a:t>о социально опасном положении несовершеннолетнего.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4. </a:t>
            </a:r>
            <a:r>
              <a:rPr lang="ru-RU" sz="2400" dirty="0" smtClean="0"/>
              <a:t>Участвуют </a:t>
            </a:r>
            <a:r>
              <a:rPr lang="ru-RU" sz="2400" dirty="0"/>
              <a:t>вместе с педагогами </a:t>
            </a:r>
            <a:r>
              <a:rPr lang="ru-RU" sz="2400" dirty="0" smtClean="0"/>
              <a:t> </a:t>
            </a:r>
            <a:r>
              <a:rPr lang="ru-RU" sz="2400" dirty="0"/>
              <a:t>школы в социальном расследовании и составлении Плана помощи несовершеннолетнему и Плана по защите прав несовершеннолетнего.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714356"/>
            <a:ext cx="8856663" cy="52864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 smtClean="0"/>
              <a:t>5.Участвуют </a:t>
            </a:r>
            <a:r>
              <a:rPr lang="ru-RU" sz="2400" dirty="0"/>
              <a:t>в реализации Планов в соответствии с функциональными обязанностями: </a:t>
            </a:r>
            <a:r>
              <a:rPr lang="ru-RU" sz="2400" dirty="0" smtClean="0"/>
              <a:t>посещают </a:t>
            </a:r>
            <a:r>
              <a:rPr lang="ru-RU" sz="2400" dirty="0"/>
              <a:t>семьи, </a:t>
            </a:r>
            <a:r>
              <a:rPr lang="ru-RU" sz="2400" dirty="0" smtClean="0"/>
              <a:t>дают </a:t>
            </a:r>
            <a:r>
              <a:rPr lang="ru-RU" sz="2400" dirty="0"/>
              <a:t>рекомендации по вопросам воспитания и обучения, </a:t>
            </a:r>
            <a:r>
              <a:rPr lang="ru-RU" sz="2400" dirty="0" smtClean="0"/>
              <a:t>контролируют </a:t>
            </a:r>
            <a:r>
              <a:rPr lang="ru-RU" sz="2400" dirty="0"/>
              <a:t>их выполнение, </a:t>
            </a:r>
            <a:r>
              <a:rPr lang="ru-RU" sz="2400" dirty="0" smtClean="0"/>
              <a:t>ведут </a:t>
            </a:r>
            <a:r>
              <a:rPr lang="ru-RU" sz="2400" dirty="0"/>
              <a:t>соответствующие записи - дневник классного руководителя, письменные заключения, письменные рекомендации, акты.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6. </a:t>
            </a:r>
            <a:r>
              <a:rPr lang="ru-RU" sz="2400" dirty="0" smtClean="0"/>
              <a:t>Классный руководитель информирует  социального педагога  </a:t>
            </a:r>
            <a:r>
              <a:rPr lang="ru-RU" sz="2400" dirty="0"/>
              <a:t>об изменениях в семье и поведении ребенка, обсуждает с ним предполагаемые действия.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7.  </a:t>
            </a:r>
            <a:r>
              <a:rPr lang="ru-RU" sz="2400" dirty="0" smtClean="0"/>
              <a:t>Социальный педагог и классный руководитель участвуют </a:t>
            </a:r>
            <a:r>
              <a:rPr lang="ru-RU" sz="2400" dirty="0"/>
              <a:t>в принятии решения по судьбе несовершеннолетнего, выносит вопросы по семьям, оказавшимся в социально опасном положении на Совет профилактики или педсовет.</a:t>
            </a:r>
          </a:p>
          <a:p>
            <a:pPr>
              <a:lnSpc>
                <a:spcPct val="80000"/>
              </a:lnSpc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Заголовок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142852"/>
            <a:ext cx="4000528" cy="64294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57625" y="3214688"/>
            <a:ext cx="1500188" cy="523875"/>
          </a:xfrm>
          <a:prstGeom prst="rect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/>
              <a:t>школа</a:t>
            </a:r>
          </a:p>
        </p:txBody>
      </p:sp>
      <p:sp>
        <p:nvSpPr>
          <p:cNvPr id="7" name="Капля 6"/>
          <p:cNvSpPr/>
          <p:nvPr/>
        </p:nvSpPr>
        <p:spPr>
          <a:xfrm rot="300596">
            <a:off x="764078" y="3941401"/>
            <a:ext cx="1714500" cy="984229"/>
          </a:xfrm>
          <a:prstGeom prst="teardrop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1400" b="1" dirty="0">
              <a:solidFill>
                <a:srgbClr val="000000"/>
              </a:solidFill>
              <a:latin typeface="Franklin Gothic Book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Franklin Gothic Book" pitchFamily="34" charset="0"/>
              </a:rPr>
              <a:t>Спортивные секции</a:t>
            </a:r>
            <a:endParaRPr lang="ru-RU" sz="1400" b="1" dirty="0">
              <a:solidFill>
                <a:srgbClr val="000000"/>
              </a:solidFill>
              <a:latin typeface="Tahoma" pitchFamily="34" charset="0"/>
            </a:endParaRPr>
          </a:p>
          <a:p>
            <a:pPr algn="ctr"/>
            <a:endParaRPr lang="ru-RU" b="1" dirty="0">
              <a:solidFill>
                <a:srgbClr val="000000"/>
              </a:solidFill>
              <a:latin typeface="Franklin Gothic Book" pitchFamily="34" charset="0"/>
            </a:endParaRPr>
          </a:p>
        </p:txBody>
      </p:sp>
      <p:sp>
        <p:nvSpPr>
          <p:cNvPr id="8" name="Капля 7"/>
          <p:cNvSpPr/>
          <p:nvPr/>
        </p:nvSpPr>
        <p:spPr>
          <a:xfrm rot="1570201">
            <a:off x="439243" y="2194961"/>
            <a:ext cx="2256066" cy="1244605"/>
          </a:xfrm>
          <a:prstGeom prst="teardrop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400" b="1" dirty="0" err="1" smtClean="0">
                <a:solidFill>
                  <a:srgbClr val="000000"/>
                </a:solidFill>
                <a:latin typeface="Franklin Gothic Book" pitchFamily="34" charset="0"/>
              </a:rPr>
              <a:t>Внутришкольные</a:t>
            </a:r>
            <a:r>
              <a:rPr lang="ru-RU" sz="1400" b="1" dirty="0" smtClean="0">
                <a:solidFill>
                  <a:srgbClr val="000000"/>
                </a:solidFill>
                <a:latin typeface="Franklin Gothic Book" pitchFamily="34" charset="0"/>
              </a:rPr>
              <a:t> организации </a:t>
            </a:r>
            <a:endParaRPr lang="ru-RU" sz="1400" b="1" dirty="0">
              <a:solidFill>
                <a:srgbClr val="000000"/>
              </a:solidFill>
              <a:latin typeface="Franklin Gothic Book" pitchFamily="34" charset="0"/>
            </a:endParaRPr>
          </a:p>
        </p:txBody>
      </p:sp>
      <p:sp>
        <p:nvSpPr>
          <p:cNvPr id="9" name="Капля 8"/>
          <p:cNvSpPr/>
          <p:nvPr/>
        </p:nvSpPr>
        <p:spPr>
          <a:xfrm rot="14583331">
            <a:off x="1854201" y="1497012"/>
            <a:ext cx="1714500" cy="714375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100" b="1" dirty="0">
                <a:solidFill>
                  <a:srgbClr val="000000"/>
                </a:solidFill>
                <a:latin typeface="Franklin Gothic Book" pitchFamily="34" charset="0"/>
              </a:rPr>
              <a:t>МЕДИЦИНСКИЕ УЧРЕЖДЕНИЯ</a:t>
            </a:r>
          </a:p>
        </p:txBody>
      </p:sp>
      <p:sp>
        <p:nvSpPr>
          <p:cNvPr id="10" name="Капля 9"/>
          <p:cNvSpPr/>
          <p:nvPr/>
        </p:nvSpPr>
        <p:spPr>
          <a:xfrm rot="15324718">
            <a:off x="2901951" y="1184275"/>
            <a:ext cx="1714500" cy="714375"/>
          </a:xfrm>
          <a:prstGeom prst="teardrop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Franklin Gothic Book" pitchFamily="34" charset="0"/>
              </a:rPr>
              <a:t>РЕЛИГИОЗНЫЕ КОНФЕССИИ</a:t>
            </a:r>
          </a:p>
        </p:txBody>
      </p:sp>
      <p:sp>
        <p:nvSpPr>
          <p:cNvPr id="11" name="Капля 10"/>
          <p:cNvSpPr/>
          <p:nvPr/>
        </p:nvSpPr>
        <p:spPr>
          <a:xfrm rot="17532790">
            <a:off x="4102101" y="1143000"/>
            <a:ext cx="1714500" cy="714375"/>
          </a:xfrm>
          <a:prstGeom prst="teardrop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Franklin Gothic Book" pitchFamily="34" charset="0"/>
              </a:rPr>
              <a:t>КИНОТЕАТРЫ</a:t>
            </a:r>
          </a:p>
        </p:txBody>
      </p:sp>
      <p:sp>
        <p:nvSpPr>
          <p:cNvPr id="12" name="Капля 11"/>
          <p:cNvSpPr/>
          <p:nvPr/>
        </p:nvSpPr>
        <p:spPr>
          <a:xfrm rot="18732719">
            <a:off x="5262780" y="1474755"/>
            <a:ext cx="1714500" cy="1169351"/>
          </a:xfrm>
          <a:prstGeom prst="teardrop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Franklin Gothic Book" pitchFamily="34" charset="0"/>
              </a:rPr>
              <a:t>ТЕАТРЫ</a:t>
            </a:r>
          </a:p>
        </p:txBody>
      </p:sp>
      <p:sp>
        <p:nvSpPr>
          <p:cNvPr id="13" name="Капля 12"/>
          <p:cNvSpPr/>
          <p:nvPr/>
        </p:nvSpPr>
        <p:spPr>
          <a:xfrm rot="19992920">
            <a:off x="6419129" y="2883853"/>
            <a:ext cx="1714500" cy="1255658"/>
          </a:xfrm>
          <a:prstGeom prst="teardrop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Franklin Gothic Book" pitchFamily="34" charset="0"/>
              </a:rPr>
              <a:t>МУЗЕИ</a:t>
            </a:r>
          </a:p>
        </p:txBody>
      </p:sp>
      <p:sp>
        <p:nvSpPr>
          <p:cNvPr id="17" name="Капля 16"/>
          <p:cNvSpPr/>
          <p:nvPr/>
        </p:nvSpPr>
        <p:spPr>
          <a:xfrm rot="16755783">
            <a:off x="3951436" y="4671748"/>
            <a:ext cx="2385547" cy="1018148"/>
          </a:xfrm>
          <a:prstGeom prst="teardrop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600" b="1" dirty="0" smtClean="0">
                <a:solidFill>
                  <a:srgbClr val="000000"/>
                </a:solidFill>
                <a:latin typeface="Franklin Gothic Book" pitchFamily="34" charset="0"/>
              </a:rPr>
              <a:t>ДОМ КУЛЬТУРЫ</a:t>
            </a:r>
            <a:endParaRPr lang="ru-RU" b="1" dirty="0">
              <a:solidFill>
                <a:srgbClr val="000000"/>
              </a:solidFill>
              <a:latin typeface="Franklin Gothic Book" pitchFamily="34" charset="0"/>
            </a:endParaRPr>
          </a:p>
        </p:txBody>
      </p:sp>
      <p:sp>
        <p:nvSpPr>
          <p:cNvPr id="21" name="Прямоугольный треугольник 20"/>
          <p:cNvSpPr/>
          <p:nvPr/>
        </p:nvSpPr>
        <p:spPr>
          <a:xfrm rot="8121719">
            <a:off x="3951288" y="2565400"/>
            <a:ext cx="1169987" cy="1155700"/>
          </a:xfrm>
          <a:prstGeom prst="rt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2" name="Скругленная соединительная линия 21"/>
          <p:cNvCxnSpPr>
            <a:stCxn id="21" idx="3"/>
            <a:endCxn id="10" idx="4"/>
          </p:cNvCxnSpPr>
          <p:nvPr/>
        </p:nvCxnSpPr>
        <p:spPr>
          <a:xfrm rot="16200000" flipV="1">
            <a:off x="3872706" y="2474119"/>
            <a:ext cx="360363" cy="155575"/>
          </a:xfrm>
          <a:prstGeom prst="curvedConnector3">
            <a:avLst>
              <a:gd name="adj1" fmla="val 50000"/>
            </a:avLst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Скругленная соединительная линия 23"/>
          <p:cNvCxnSpPr>
            <a:stCxn id="21" idx="3"/>
            <a:endCxn id="9" idx="4"/>
          </p:cNvCxnSpPr>
          <p:nvPr/>
        </p:nvCxnSpPr>
        <p:spPr>
          <a:xfrm rot="16200000" flipV="1">
            <a:off x="3558382" y="2159794"/>
            <a:ext cx="114300" cy="1030287"/>
          </a:xfrm>
          <a:prstGeom prst="curvedConnector3">
            <a:avLst>
              <a:gd name="adj1" fmla="val 50000"/>
            </a:avLst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21" idx="3"/>
            <a:endCxn id="8" idx="0"/>
          </p:cNvCxnSpPr>
          <p:nvPr/>
        </p:nvCxnSpPr>
        <p:spPr>
          <a:xfrm rot="16200000" flipH="1" flipV="1">
            <a:off x="3063625" y="2248123"/>
            <a:ext cx="582692" cy="1550596"/>
          </a:xfrm>
          <a:prstGeom prst="curvedConnector4">
            <a:avLst>
              <a:gd name="adj1" fmla="val -39232"/>
              <a:gd name="adj2" fmla="val 52043"/>
            </a:avLst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Скругленная соединительная линия 28"/>
          <p:cNvCxnSpPr>
            <a:stCxn id="21" idx="1"/>
            <a:endCxn id="11" idx="3"/>
          </p:cNvCxnSpPr>
          <p:nvPr/>
        </p:nvCxnSpPr>
        <p:spPr>
          <a:xfrm flipV="1">
            <a:off x="4953000" y="2157413"/>
            <a:ext cx="11113" cy="574675"/>
          </a:xfrm>
          <a:prstGeom prst="curvedConnector3">
            <a:avLst>
              <a:gd name="adj1" fmla="val 206703"/>
            </a:avLst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hape 31"/>
          <p:cNvCxnSpPr>
            <a:stCxn id="21" idx="1"/>
            <a:endCxn id="12" idx="4"/>
          </p:cNvCxnSpPr>
          <p:nvPr/>
        </p:nvCxnSpPr>
        <p:spPr>
          <a:xfrm flipV="1">
            <a:off x="4952539" y="2694365"/>
            <a:ext cx="591526" cy="37854"/>
          </a:xfrm>
          <a:prstGeom prst="curvedConnector2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Скругленная соединительная линия 33"/>
          <p:cNvCxnSpPr>
            <a:stCxn id="21" idx="1"/>
            <a:endCxn id="13" idx="4"/>
          </p:cNvCxnSpPr>
          <p:nvPr/>
        </p:nvCxnSpPr>
        <p:spPr>
          <a:xfrm>
            <a:off x="4952539" y="2732219"/>
            <a:ext cx="1558567" cy="1165773"/>
          </a:xfrm>
          <a:prstGeom prst="curvedConnector3">
            <a:avLst>
              <a:gd name="adj1" fmla="val 50000"/>
            </a:avLst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Скругленная соединительная линия 35"/>
          <p:cNvCxnSpPr>
            <a:cxnSpLocks noChangeShapeType="1"/>
            <a:stCxn id="5" idx="1"/>
            <a:endCxn id="7" idx="0"/>
          </p:cNvCxnSpPr>
          <p:nvPr/>
        </p:nvCxnSpPr>
        <p:spPr bwMode="auto">
          <a:xfrm rot="10800000" flipV="1">
            <a:off x="2475303" y="3476626"/>
            <a:ext cx="1382322" cy="1031752"/>
          </a:xfrm>
          <a:prstGeom prst="curvedConnector3">
            <a:avLst>
              <a:gd name="adj1" fmla="val 50000"/>
            </a:avLst>
          </a:prstGeom>
          <a:noFill/>
          <a:ln w="10000" algn="ctr">
            <a:solidFill>
              <a:srgbClr val="FFFF00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46" name="Скругленная соединительная линия 45"/>
          <p:cNvCxnSpPr>
            <a:stCxn id="5" idx="2"/>
            <a:endCxn id="17" idx="0"/>
          </p:cNvCxnSpPr>
          <p:nvPr/>
        </p:nvCxnSpPr>
        <p:spPr>
          <a:xfrm rot="16200000" flipH="1">
            <a:off x="4839443" y="3506839"/>
            <a:ext cx="265040" cy="728488"/>
          </a:xfrm>
          <a:prstGeom prst="curvedConnector3">
            <a:avLst>
              <a:gd name="adj1" fmla="val 50000"/>
            </a:avLst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492375"/>
            <a:ext cx="8229600" cy="1371600"/>
          </a:xfrm>
        </p:spPr>
        <p:txBody>
          <a:bodyPr/>
          <a:lstStyle/>
          <a:p>
            <a:r>
              <a:rPr lang="ru-RU" sz="3200"/>
              <a:t>«Трудный ребенок»</a:t>
            </a:r>
          </a:p>
        </p:txBody>
      </p:sp>
      <p:sp>
        <p:nvSpPr>
          <p:cNvPr id="108549" name="AutoShape 5"/>
          <p:cNvSpPr>
            <a:spLocks noChangeArrowheads="1"/>
          </p:cNvSpPr>
          <p:nvPr/>
        </p:nvSpPr>
        <p:spPr bwMode="auto">
          <a:xfrm>
            <a:off x="971550" y="1196975"/>
            <a:ext cx="2016125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Руководители </a:t>
            </a:r>
          </a:p>
          <a:p>
            <a:pPr algn="ctr"/>
            <a:r>
              <a:rPr lang="ru-RU"/>
              <a:t>кружков, секций</a:t>
            </a:r>
          </a:p>
        </p:txBody>
      </p:sp>
      <p:sp>
        <p:nvSpPr>
          <p:cNvPr id="108550" name="AutoShape 6"/>
          <p:cNvSpPr>
            <a:spLocks noChangeArrowheads="1"/>
          </p:cNvSpPr>
          <p:nvPr/>
        </p:nvSpPr>
        <p:spPr bwMode="auto">
          <a:xfrm>
            <a:off x="3492500" y="692150"/>
            <a:ext cx="2016125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Классный </a:t>
            </a:r>
          </a:p>
          <a:p>
            <a:pPr algn="ctr"/>
            <a:r>
              <a:rPr lang="ru-RU"/>
              <a:t>руководитель</a:t>
            </a:r>
          </a:p>
        </p:txBody>
      </p:sp>
      <p:sp>
        <p:nvSpPr>
          <p:cNvPr id="108551" name="AutoShape 7"/>
          <p:cNvSpPr>
            <a:spLocks noChangeArrowheads="1"/>
          </p:cNvSpPr>
          <p:nvPr/>
        </p:nvSpPr>
        <p:spPr bwMode="auto">
          <a:xfrm>
            <a:off x="395288" y="2420938"/>
            <a:ext cx="2247886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Социальный педагог</a:t>
            </a:r>
            <a:endParaRPr lang="ru-RU" dirty="0"/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6011863" y="1196975"/>
            <a:ext cx="2016125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ПДН, ТКДН</a:t>
            </a:r>
            <a:endParaRPr lang="ru-RU" dirty="0"/>
          </a:p>
        </p:txBody>
      </p:sp>
      <p:sp>
        <p:nvSpPr>
          <p:cNvPr id="108553" name="AutoShape 9"/>
          <p:cNvSpPr>
            <a:spLocks noChangeArrowheads="1"/>
          </p:cNvSpPr>
          <p:nvPr/>
        </p:nvSpPr>
        <p:spPr bwMode="auto">
          <a:xfrm>
            <a:off x="6659563" y="2420938"/>
            <a:ext cx="2016125" cy="136810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Семья,</a:t>
            </a:r>
          </a:p>
          <a:p>
            <a:pPr algn="ctr"/>
            <a:r>
              <a:rPr lang="ru-RU" dirty="0"/>
              <a:t>родители</a:t>
            </a:r>
          </a:p>
        </p:txBody>
      </p:sp>
      <p:sp>
        <p:nvSpPr>
          <p:cNvPr id="108554" name="AutoShape 10"/>
          <p:cNvSpPr>
            <a:spLocks noChangeArrowheads="1"/>
          </p:cNvSpPr>
          <p:nvPr/>
        </p:nvSpPr>
        <p:spPr bwMode="auto">
          <a:xfrm>
            <a:off x="1475656" y="5229225"/>
            <a:ext cx="2809007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Совет </a:t>
            </a:r>
          </a:p>
          <a:p>
            <a:pPr algn="ctr"/>
            <a:r>
              <a:rPr lang="ru-RU"/>
              <a:t>профилактики</a:t>
            </a:r>
          </a:p>
        </p:txBody>
      </p:sp>
      <p:sp>
        <p:nvSpPr>
          <p:cNvPr id="108555" name="AutoShape 11"/>
          <p:cNvSpPr>
            <a:spLocks noChangeArrowheads="1"/>
          </p:cNvSpPr>
          <p:nvPr/>
        </p:nvSpPr>
        <p:spPr bwMode="auto">
          <a:xfrm>
            <a:off x="4572000" y="5229225"/>
            <a:ext cx="3096344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Родительский</a:t>
            </a:r>
          </a:p>
          <a:p>
            <a:pPr algn="ctr"/>
            <a:r>
              <a:rPr lang="ru-RU" dirty="0"/>
              <a:t>комитет</a:t>
            </a:r>
          </a:p>
        </p:txBody>
      </p:sp>
      <p:sp>
        <p:nvSpPr>
          <p:cNvPr id="108557" name="AutoShape 13"/>
          <p:cNvSpPr>
            <a:spLocks noChangeArrowheads="1"/>
          </p:cNvSpPr>
          <p:nvPr/>
        </p:nvSpPr>
        <p:spPr bwMode="auto">
          <a:xfrm>
            <a:off x="468313" y="3933825"/>
            <a:ext cx="2016125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Администрация</a:t>
            </a:r>
          </a:p>
          <a:p>
            <a:pPr algn="ctr"/>
            <a:r>
              <a:rPr lang="ru-RU"/>
              <a:t>школы</a:t>
            </a:r>
          </a:p>
        </p:txBody>
      </p:sp>
      <p:sp>
        <p:nvSpPr>
          <p:cNvPr id="108567" name="Line 23"/>
          <p:cNvSpPr>
            <a:spLocks noChangeShapeType="1"/>
          </p:cNvSpPr>
          <p:nvPr/>
        </p:nvSpPr>
        <p:spPr bwMode="auto">
          <a:xfrm>
            <a:off x="2987675" y="1484313"/>
            <a:ext cx="64770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68" name="Line 24"/>
          <p:cNvSpPr>
            <a:spLocks noChangeShapeType="1"/>
          </p:cNvSpPr>
          <p:nvPr/>
        </p:nvSpPr>
        <p:spPr bwMode="auto">
          <a:xfrm>
            <a:off x="4500563" y="1341438"/>
            <a:ext cx="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69" name="Line 25"/>
          <p:cNvSpPr>
            <a:spLocks noChangeShapeType="1"/>
          </p:cNvSpPr>
          <p:nvPr/>
        </p:nvSpPr>
        <p:spPr bwMode="auto">
          <a:xfrm flipH="1">
            <a:off x="5435600" y="1557338"/>
            <a:ext cx="576263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70" name="Line 26"/>
          <p:cNvSpPr>
            <a:spLocks noChangeShapeType="1"/>
          </p:cNvSpPr>
          <p:nvPr/>
        </p:nvSpPr>
        <p:spPr bwMode="auto">
          <a:xfrm>
            <a:off x="2411413" y="2708275"/>
            <a:ext cx="28892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71" name="Line 27"/>
          <p:cNvSpPr>
            <a:spLocks noChangeShapeType="1"/>
          </p:cNvSpPr>
          <p:nvPr/>
        </p:nvSpPr>
        <p:spPr bwMode="auto">
          <a:xfrm flipH="1">
            <a:off x="6372225" y="2636838"/>
            <a:ext cx="2873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72" name="Line 28"/>
          <p:cNvSpPr>
            <a:spLocks noChangeShapeType="1"/>
          </p:cNvSpPr>
          <p:nvPr/>
        </p:nvSpPr>
        <p:spPr bwMode="auto">
          <a:xfrm flipV="1">
            <a:off x="2484438" y="3716338"/>
            <a:ext cx="4318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74" name="Line 30"/>
          <p:cNvSpPr>
            <a:spLocks noChangeShapeType="1"/>
          </p:cNvSpPr>
          <p:nvPr/>
        </p:nvSpPr>
        <p:spPr bwMode="auto">
          <a:xfrm flipV="1">
            <a:off x="3348038" y="4005263"/>
            <a:ext cx="3603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75" name="Line 31"/>
          <p:cNvSpPr>
            <a:spLocks noChangeShapeType="1"/>
          </p:cNvSpPr>
          <p:nvPr/>
        </p:nvSpPr>
        <p:spPr bwMode="auto">
          <a:xfrm flipH="1" flipV="1">
            <a:off x="5148263" y="4005263"/>
            <a:ext cx="3603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4" name="AutoShape 6"/>
          <p:cNvSpPr>
            <a:spLocks noChangeArrowheads="1"/>
          </p:cNvSpPr>
          <p:nvPr/>
        </p:nvSpPr>
        <p:spPr bwMode="auto">
          <a:xfrm>
            <a:off x="611188" y="333375"/>
            <a:ext cx="2663825" cy="358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Внутришкольный учет</a:t>
            </a:r>
          </a:p>
        </p:txBody>
      </p:sp>
      <p:sp>
        <p:nvSpPr>
          <p:cNvPr id="109575" name="AutoShape 7"/>
          <p:cNvSpPr>
            <a:spLocks noChangeArrowheads="1"/>
          </p:cNvSpPr>
          <p:nvPr/>
        </p:nvSpPr>
        <p:spPr bwMode="auto">
          <a:xfrm>
            <a:off x="611188" y="981075"/>
            <a:ext cx="2663825" cy="5762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Организация занятости</a:t>
            </a:r>
          </a:p>
          <a:p>
            <a:pPr algn="ctr"/>
            <a:r>
              <a:rPr lang="ru-RU"/>
              <a:t>в свободное время</a:t>
            </a:r>
          </a:p>
        </p:txBody>
      </p:sp>
      <p:sp>
        <p:nvSpPr>
          <p:cNvPr id="109576" name="AutoShape 8"/>
          <p:cNvSpPr>
            <a:spLocks noChangeArrowheads="1"/>
          </p:cNvSpPr>
          <p:nvPr/>
        </p:nvSpPr>
        <p:spPr bwMode="auto">
          <a:xfrm>
            <a:off x="611188" y="1844675"/>
            <a:ext cx="2663825" cy="358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Инструктаж</a:t>
            </a:r>
          </a:p>
        </p:txBody>
      </p:sp>
      <p:sp>
        <p:nvSpPr>
          <p:cNvPr id="109577" name="AutoShape 9"/>
          <p:cNvSpPr>
            <a:spLocks noChangeArrowheads="1"/>
          </p:cNvSpPr>
          <p:nvPr/>
        </p:nvSpPr>
        <p:spPr bwMode="auto">
          <a:xfrm>
            <a:off x="611188" y="2349500"/>
            <a:ext cx="2663825" cy="5048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Родительские собрания</a:t>
            </a:r>
          </a:p>
        </p:txBody>
      </p:sp>
      <p:sp>
        <p:nvSpPr>
          <p:cNvPr id="109578" name="AutoShape 10"/>
          <p:cNvSpPr>
            <a:spLocks noChangeArrowheads="1"/>
          </p:cNvSpPr>
          <p:nvPr/>
        </p:nvSpPr>
        <p:spPr bwMode="auto">
          <a:xfrm>
            <a:off x="611188" y="2997200"/>
            <a:ext cx="2663825" cy="358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Индивидуальная работа</a:t>
            </a:r>
          </a:p>
        </p:txBody>
      </p:sp>
      <p:sp>
        <p:nvSpPr>
          <p:cNvPr id="109579" name="AutoShape 11"/>
          <p:cNvSpPr>
            <a:spLocks noChangeArrowheads="1"/>
          </p:cNvSpPr>
          <p:nvPr/>
        </p:nvSpPr>
        <p:spPr bwMode="auto">
          <a:xfrm>
            <a:off x="539750" y="3573463"/>
            <a:ext cx="2663825" cy="5016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Индивидуальная работа </a:t>
            </a:r>
          </a:p>
          <a:p>
            <a:pPr algn="ctr"/>
            <a:r>
              <a:rPr lang="ru-RU"/>
              <a:t>с родителями</a:t>
            </a:r>
          </a:p>
        </p:txBody>
      </p:sp>
      <p:sp>
        <p:nvSpPr>
          <p:cNvPr id="109580" name="AutoShape 12"/>
          <p:cNvSpPr>
            <a:spLocks noChangeArrowheads="1"/>
          </p:cNvSpPr>
          <p:nvPr/>
        </p:nvSpPr>
        <p:spPr bwMode="auto">
          <a:xfrm>
            <a:off x="611188" y="4221163"/>
            <a:ext cx="2663825" cy="649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Индивидуальная работа</a:t>
            </a:r>
          </a:p>
          <a:p>
            <a:pPr algn="ctr"/>
            <a:r>
              <a:rPr lang="ru-RU"/>
              <a:t>с классными руковод.</a:t>
            </a:r>
          </a:p>
        </p:txBody>
      </p:sp>
      <p:sp>
        <p:nvSpPr>
          <p:cNvPr id="109581" name="AutoShape 13"/>
          <p:cNvSpPr>
            <a:spLocks noChangeArrowheads="1"/>
          </p:cNvSpPr>
          <p:nvPr/>
        </p:nvSpPr>
        <p:spPr bwMode="auto">
          <a:xfrm>
            <a:off x="611188" y="5013325"/>
            <a:ext cx="2663825" cy="5762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Совещания, семинары,</a:t>
            </a:r>
          </a:p>
          <a:p>
            <a:pPr algn="ctr"/>
            <a:r>
              <a:rPr lang="ru-RU"/>
              <a:t>инструктивная работа</a:t>
            </a:r>
          </a:p>
        </p:txBody>
      </p:sp>
      <p:sp>
        <p:nvSpPr>
          <p:cNvPr id="109582" name="AutoShape 14"/>
          <p:cNvSpPr>
            <a:spLocks noChangeArrowheads="1"/>
          </p:cNvSpPr>
          <p:nvPr/>
        </p:nvSpPr>
        <p:spPr bwMode="auto">
          <a:xfrm>
            <a:off x="611188" y="5734050"/>
            <a:ext cx="2663825" cy="647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Индивидуальная работа</a:t>
            </a:r>
          </a:p>
          <a:p>
            <a:pPr algn="ctr"/>
            <a:r>
              <a:rPr lang="ru-RU"/>
              <a:t> с родителями</a:t>
            </a:r>
          </a:p>
        </p:txBody>
      </p:sp>
      <p:sp>
        <p:nvSpPr>
          <p:cNvPr id="109583" name="AutoShape 15"/>
          <p:cNvSpPr>
            <a:spLocks noChangeArrowheads="1"/>
          </p:cNvSpPr>
          <p:nvPr/>
        </p:nvSpPr>
        <p:spPr bwMode="auto">
          <a:xfrm>
            <a:off x="5867400" y="333375"/>
            <a:ext cx="2663825" cy="358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Индивидуальная работа</a:t>
            </a:r>
          </a:p>
        </p:txBody>
      </p:sp>
      <p:sp>
        <p:nvSpPr>
          <p:cNvPr id="109584" name="AutoShape 16"/>
          <p:cNvSpPr>
            <a:spLocks noChangeArrowheads="1"/>
          </p:cNvSpPr>
          <p:nvPr/>
        </p:nvSpPr>
        <p:spPr bwMode="auto">
          <a:xfrm>
            <a:off x="5867400" y="765175"/>
            <a:ext cx="2663825" cy="5762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Встречи и беседы с</a:t>
            </a:r>
          </a:p>
          <a:p>
            <a:pPr algn="ctr"/>
            <a:r>
              <a:rPr lang="ru-RU"/>
              <a:t>классным коллективом</a:t>
            </a:r>
          </a:p>
        </p:txBody>
      </p:sp>
      <p:sp>
        <p:nvSpPr>
          <p:cNvPr id="109585" name="AutoShape 17"/>
          <p:cNvSpPr>
            <a:spLocks noChangeArrowheads="1"/>
          </p:cNvSpPr>
          <p:nvPr/>
        </p:nvSpPr>
        <p:spPr bwMode="auto">
          <a:xfrm>
            <a:off x="5867400" y="1412875"/>
            <a:ext cx="2663825" cy="863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Текущий контроль</a:t>
            </a:r>
          </a:p>
          <a:p>
            <a:pPr algn="ctr"/>
            <a:r>
              <a:rPr lang="ru-RU"/>
              <a:t>успеваемости</a:t>
            </a:r>
          </a:p>
          <a:p>
            <a:pPr algn="ctr"/>
            <a:r>
              <a:rPr lang="ru-RU"/>
              <a:t>и посещаемости</a:t>
            </a:r>
          </a:p>
        </p:txBody>
      </p:sp>
      <p:sp>
        <p:nvSpPr>
          <p:cNvPr id="109586" name="AutoShape 18"/>
          <p:cNvSpPr>
            <a:spLocks noChangeArrowheads="1"/>
          </p:cNvSpPr>
          <p:nvPr/>
        </p:nvSpPr>
        <p:spPr bwMode="auto">
          <a:xfrm>
            <a:off x="5867400" y="2349500"/>
            <a:ext cx="2663825" cy="358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Родительский патруль</a:t>
            </a:r>
          </a:p>
        </p:txBody>
      </p:sp>
      <p:sp>
        <p:nvSpPr>
          <p:cNvPr id="109587" name="AutoShape 19"/>
          <p:cNvSpPr>
            <a:spLocks noChangeArrowheads="1"/>
          </p:cNvSpPr>
          <p:nvPr/>
        </p:nvSpPr>
        <p:spPr bwMode="auto">
          <a:xfrm>
            <a:off x="5867400" y="2924175"/>
            <a:ext cx="2663825" cy="358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Посещение на дому</a:t>
            </a:r>
          </a:p>
        </p:txBody>
      </p:sp>
      <p:sp>
        <p:nvSpPr>
          <p:cNvPr id="109588" name="AutoShape 20"/>
          <p:cNvSpPr>
            <a:spLocks noChangeArrowheads="1"/>
          </p:cNvSpPr>
          <p:nvPr/>
        </p:nvSpPr>
        <p:spPr bwMode="auto">
          <a:xfrm>
            <a:off x="5867400" y="3500438"/>
            <a:ext cx="2665413" cy="5762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Индивидуальная работа</a:t>
            </a:r>
          </a:p>
          <a:p>
            <a:pPr algn="ctr"/>
            <a:r>
              <a:rPr lang="ru-RU"/>
              <a:t>с учащимися</a:t>
            </a:r>
          </a:p>
        </p:txBody>
      </p:sp>
      <p:sp>
        <p:nvSpPr>
          <p:cNvPr id="109589" name="AutoShape 21"/>
          <p:cNvSpPr>
            <a:spLocks noChangeArrowheads="1"/>
          </p:cNvSpPr>
          <p:nvPr/>
        </p:nvSpPr>
        <p:spPr bwMode="auto">
          <a:xfrm>
            <a:off x="5867400" y="4149725"/>
            <a:ext cx="2736850" cy="5762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Участие в работе Совета</a:t>
            </a:r>
          </a:p>
          <a:p>
            <a:pPr algn="ctr"/>
            <a:r>
              <a:rPr lang="ru-RU"/>
              <a:t>Профилактики </a:t>
            </a:r>
          </a:p>
        </p:txBody>
      </p:sp>
      <p:sp>
        <p:nvSpPr>
          <p:cNvPr id="109590" name="AutoShape 22"/>
          <p:cNvSpPr>
            <a:spLocks noChangeArrowheads="1"/>
          </p:cNvSpPr>
          <p:nvPr/>
        </p:nvSpPr>
        <p:spPr bwMode="auto">
          <a:xfrm>
            <a:off x="5867400" y="5300663"/>
            <a:ext cx="2665413" cy="7921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Формирование банка </a:t>
            </a:r>
          </a:p>
          <a:p>
            <a:pPr algn="ctr"/>
            <a:r>
              <a:rPr lang="ru-RU"/>
              <a:t>данных о детях и семьях</a:t>
            </a:r>
          </a:p>
        </p:txBody>
      </p:sp>
      <p:sp>
        <p:nvSpPr>
          <p:cNvPr id="109591" name="AutoShape 23"/>
          <p:cNvSpPr>
            <a:spLocks noChangeArrowheads="1"/>
          </p:cNvSpPr>
          <p:nvPr/>
        </p:nvSpPr>
        <p:spPr bwMode="auto">
          <a:xfrm>
            <a:off x="3924300" y="333375"/>
            <a:ext cx="1296988" cy="18716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 </a:t>
            </a:r>
          </a:p>
          <a:p>
            <a:pPr algn="ctr"/>
            <a:r>
              <a:rPr lang="ru-RU"/>
              <a:t>УЧАЩИ-</a:t>
            </a:r>
          </a:p>
          <a:p>
            <a:pPr algn="ctr"/>
            <a:r>
              <a:rPr lang="ru-RU"/>
              <a:t>МИСЯ</a:t>
            </a:r>
          </a:p>
        </p:txBody>
      </p:sp>
      <p:sp>
        <p:nvSpPr>
          <p:cNvPr id="109592" name="AutoShape 24"/>
          <p:cNvSpPr>
            <a:spLocks noChangeArrowheads="1"/>
          </p:cNvSpPr>
          <p:nvPr/>
        </p:nvSpPr>
        <p:spPr bwMode="auto">
          <a:xfrm>
            <a:off x="3924300" y="2349500"/>
            <a:ext cx="1296988" cy="10080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  <a:p>
            <a:pPr algn="ctr"/>
            <a:r>
              <a:rPr lang="ru-RU"/>
              <a:t>РОДИТЕ-</a:t>
            </a:r>
          </a:p>
          <a:p>
            <a:pPr algn="ctr"/>
            <a:r>
              <a:rPr lang="ru-RU"/>
              <a:t>ЛЯМИ</a:t>
            </a:r>
          </a:p>
        </p:txBody>
      </p:sp>
      <p:sp>
        <p:nvSpPr>
          <p:cNvPr id="109593" name="AutoShape 25"/>
          <p:cNvSpPr>
            <a:spLocks noChangeArrowheads="1"/>
          </p:cNvSpPr>
          <p:nvPr/>
        </p:nvSpPr>
        <p:spPr bwMode="auto">
          <a:xfrm>
            <a:off x="3924300" y="3500438"/>
            <a:ext cx="1296988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 </a:t>
            </a:r>
            <a:r>
              <a:rPr lang="ru-RU" smtClean="0"/>
              <a:t>ТКДН,ПДН  </a:t>
            </a:r>
            <a:endParaRPr lang="ru-RU" dirty="0"/>
          </a:p>
        </p:txBody>
      </p:sp>
      <p:sp>
        <p:nvSpPr>
          <p:cNvPr id="109594" name="AutoShape 26"/>
          <p:cNvSpPr>
            <a:spLocks noChangeArrowheads="1"/>
          </p:cNvSpPr>
          <p:nvPr/>
        </p:nvSpPr>
        <p:spPr bwMode="auto">
          <a:xfrm>
            <a:off x="3924300" y="5013325"/>
            <a:ext cx="1296988" cy="13684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0E961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с КЛ.</a:t>
            </a:r>
          </a:p>
          <a:p>
            <a:pPr algn="ctr"/>
            <a:r>
              <a:rPr lang="ru-RU"/>
              <a:t>РУКОВО-</a:t>
            </a:r>
          </a:p>
          <a:p>
            <a:pPr algn="ctr"/>
            <a:r>
              <a:rPr lang="ru-RU" dirty="0"/>
              <a:t>ДИТЕЛЯ-</a:t>
            </a:r>
          </a:p>
          <a:p>
            <a:pPr algn="ctr"/>
            <a:r>
              <a:rPr lang="ru-RU" dirty="0"/>
              <a:t>МИ</a:t>
            </a:r>
          </a:p>
        </p:txBody>
      </p:sp>
      <p:sp>
        <p:nvSpPr>
          <p:cNvPr id="109598" name="Line 30"/>
          <p:cNvSpPr>
            <a:spLocks noChangeShapeType="1"/>
          </p:cNvSpPr>
          <p:nvPr/>
        </p:nvSpPr>
        <p:spPr bwMode="auto">
          <a:xfrm>
            <a:off x="3276600" y="47625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599" name="Line 31"/>
          <p:cNvSpPr>
            <a:spLocks noChangeShapeType="1"/>
          </p:cNvSpPr>
          <p:nvPr/>
        </p:nvSpPr>
        <p:spPr bwMode="auto">
          <a:xfrm>
            <a:off x="3276600" y="12684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0" name="Line 32"/>
          <p:cNvSpPr>
            <a:spLocks noChangeShapeType="1"/>
          </p:cNvSpPr>
          <p:nvPr/>
        </p:nvSpPr>
        <p:spPr bwMode="auto">
          <a:xfrm>
            <a:off x="3276600" y="19891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1" name="Line 33"/>
          <p:cNvSpPr>
            <a:spLocks noChangeShapeType="1"/>
          </p:cNvSpPr>
          <p:nvPr/>
        </p:nvSpPr>
        <p:spPr bwMode="auto">
          <a:xfrm>
            <a:off x="3276600" y="26368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2" name="Line 34"/>
          <p:cNvSpPr>
            <a:spLocks noChangeShapeType="1"/>
          </p:cNvSpPr>
          <p:nvPr/>
        </p:nvSpPr>
        <p:spPr bwMode="auto">
          <a:xfrm>
            <a:off x="3276600" y="31416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3" name="Line 35"/>
          <p:cNvSpPr>
            <a:spLocks noChangeShapeType="1"/>
          </p:cNvSpPr>
          <p:nvPr/>
        </p:nvSpPr>
        <p:spPr bwMode="auto">
          <a:xfrm>
            <a:off x="3276600" y="36449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4" name="Line 36"/>
          <p:cNvSpPr>
            <a:spLocks noChangeShapeType="1"/>
          </p:cNvSpPr>
          <p:nvPr/>
        </p:nvSpPr>
        <p:spPr bwMode="auto">
          <a:xfrm>
            <a:off x="3276600" y="43656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5" name="Line 37"/>
          <p:cNvSpPr>
            <a:spLocks noChangeShapeType="1"/>
          </p:cNvSpPr>
          <p:nvPr/>
        </p:nvSpPr>
        <p:spPr bwMode="auto">
          <a:xfrm>
            <a:off x="3276600" y="53006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6" name="Line 38"/>
          <p:cNvSpPr>
            <a:spLocks noChangeShapeType="1"/>
          </p:cNvSpPr>
          <p:nvPr/>
        </p:nvSpPr>
        <p:spPr bwMode="auto">
          <a:xfrm>
            <a:off x="3276600" y="602138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7" name="Line 39"/>
          <p:cNvSpPr>
            <a:spLocks noChangeShapeType="1"/>
          </p:cNvSpPr>
          <p:nvPr/>
        </p:nvSpPr>
        <p:spPr bwMode="auto">
          <a:xfrm>
            <a:off x="5219700" y="47625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8" name="Line 40"/>
          <p:cNvSpPr>
            <a:spLocks noChangeShapeType="1"/>
          </p:cNvSpPr>
          <p:nvPr/>
        </p:nvSpPr>
        <p:spPr bwMode="auto">
          <a:xfrm>
            <a:off x="5219700" y="10525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9" name="Line 41"/>
          <p:cNvSpPr>
            <a:spLocks noChangeShapeType="1"/>
          </p:cNvSpPr>
          <p:nvPr/>
        </p:nvSpPr>
        <p:spPr bwMode="auto">
          <a:xfrm>
            <a:off x="5219700" y="184467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10" name="Line 42"/>
          <p:cNvSpPr>
            <a:spLocks noChangeShapeType="1"/>
          </p:cNvSpPr>
          <p:nvPr/>
        </p:nvSpPr>
        <p:spPr bwMode="auto">
          <a:xfrm>
            <a:off x="5219700" y="249237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11" name="Line 43"/>
          <p:cNvSpPr>
            <a:spLocks noChangeShapeType="1"/>
          </p:cNvSpPr>
          <p:nvPr/>
        </p:nvSpPr>
        <p:spPr bwMode="auto">
          <a:xfrm>
            <a:off x="5219700" y="30686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12" name="Line 44"/>
          <p:cNvSpPr>
            <a:spLocks noChangeShapeType="1"/>
          </p:cNvSpPr>
          <p:nvPr/>
        </p:nvSpPr>
        <p:spPr bwMode="auto">
          <a:xfrm>
            <a:off x="5219700" y="37893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13" name="Line 45"/>
          <p:cNvSpPr>
            <a:spLocks noChangeShapeType="1"/>
          </p:cNvSpPr>
          <p:nvPr/>
        </p:nvSpPr>
        <p:spPr bwMode="auto">
          <a:xfrm>
            <a:off x="5219700" y="44370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14" name="Line 46"/>
          <p:cNvSpPr>
            <a:spLocks noChangeShapeType="1"/>
          </p:cNvSpPr>
          <p:nvPr/>
        </p:nvSpPr>
        <p:spPr bwMode="auto">
          <a:xfrm>
            <a:off x="5219700" y="558958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15" name="Line 47"/>
          <p:cNvSpPr>
            <a:spLocks noChangeShapeType="1"/>
          </p:cNvSpPr>
          <p:nvPr/>
        </p:nvSpPr>
        <p:spPr bwMode="auto">
          <a:xfrm>
            <a:off x="4572000" y="22050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16" name="Line 48"/>
          <p:cNvSpPr>
            <a:spLocks noChangeShapeType="1"/>
          </p:cNvSpPr>
          <p:nvPr/>
        </p:nvSpPr>
        <p:spPr bwMode="auto">
          <a:xfrm>
            <a:off x="4572000" y="33575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17" name="Line 49"/>
          <p:cNvSpPr>
            <a:spLocks noChangeShapeType="1"/>
          </p:cNvSpPr>
          <p:nvPr/>
        </p:nvSpPr>
        <p:spPr bwMode="auto">
          <a:xfrm>
            <a:off x="4572000" y="47244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ru-RU"/>
              <a:t>Основные понятия: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8856663" cy="51847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i="1" dirty="0"/>
              <a:t>безнадзорный</a:t>
            </a:r>
            <a:r>
              <a:rPr lang="ru-RU" sz="2000" i="1" dirty="0"/>
              <a:t> </a:t>
            </a:r>
            <a:r>
              <a:rPr lang="ru-RU" sz="2000" dirty="0"/>
              <a:t>— несовершеннолетний, контроль за поведением которого отсутствует вследствие неисполнения или ненадлежащего исполнения обязанностей по его воспитанию, обучению и (или) содержанию со стороны родителей или законных представителей либо должностных лиц;</a:t>
            </a:r>
            <a:endParaRPr lang="ru-RU" sz="2000" b="1" i="1" dirty="0"/>
          </a:p>
          <a:p>
            <a:pPr>
              <a:lnSpc>
                <a:spcPct val="80000"/>
              </a:lnSpc>
            </a:pPr>
            <a:r>
              <a:rPr lang="ru-RU" sz="2000" b="1" i="1" dirty="0"/>
              <a:t>беспризорный</a:t>
            </a:r>
            <a:r>
              <a:rPr lang="ru-RU" sz="2000" dirty="0"/>
              <a:t>— безнадзорный, не имеющий места жительства;</a:t>
            </a:r>
            <a:endParaRPr lang="ru-RU" sz="2000" b="1" i="1" dirty="0"/>
          </a:p>
          <a:p>
            <a:pPr>
              <a:lnSpc>
                <a:spcPct val="80000"/>
              </a:lnSpc>
            </a:pPr>
            <a:r>
              <a:rPr lang="ru-RU" sz="2000" b="1" i="1" dirty="0"/>
              <a:t>несовершеннолетний, находящийся в социально опасном положении,</a:t>
            </a:r>
            <a:r>
              <a:rPr lang="ru-RU" sz="2000" i="1" dirty="0"/>
              <a:t> </a:t>
            </a:r>
            <a:r>
              <a:rPr lang="ru-RU" sz="2000" dirty="0"/>
              <a:t>- лицо в возрасте до восемнадцати лет, которое вследствие безнадзорности или беспризорности находится в обстановке, представляющей опасность для его жизни или здоровья либо не отвечающей требованиям к его воспитанию или содержанию, либо совершает правонарушение или антиобщественные действия;</a:t>
            </a:r>
            <a:endParaRPr lang="ru-RU" sz="2000" b="1" i="1" dirty="0"/>
          </a:p>
          <a:p>
            <a:pPr>
              <a:lnSpc>
                <a:spcPct val="80000"/>
              </a:lnSpc>
            </a:pPr>
            <a:r>
              <a:rPr lang="ru-RU" sz="2000" b="1" i="1" dirty="0"/>
              <a:t>семья, находящаяся в социально опасном положении,</a:t>
            </a:r>
            <a:r>
              <a:rPr lang="ru-RU" sz="2000" i="1" dirty="0"/>
              <a:t> </a:t>
            </a:r>
            <a:r>
              <a:rPr lang="ru-RU" sz="2000" dirty="0"/>
              <a:t>- семья, имеющая детей, находящихся в социально опасном положении, а также семья, где родители или законные представители несовершеннолетних не исполняют своих обязанностей по их воспитанию, обучению и (или) содержанию и (или) отрицательно влияют на их поведение либо жестоко обращаются с ними;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3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animClr clrSpc="rgb" dir="cw">
                                      <p:cBhvr>
                                        <p:cTn id="7" dur="3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30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animClr clrSpc="rgb" dir="cw">
                                      <p:cBhvr>
                                        <p:cTn id="14" dur="30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30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30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animClr clrSpc="rgb" dir="cw">
                                      <p:cBhvr>
                                        <p:cTn id="21" dur="30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30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animClr clrSpc="rgb" dir="cw">
                                      <p:cBhvr>
                                        <p:cTn id="28" dur="30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3"/>
            <a:ext cx="8713787" cy="466407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000" b="1" i="1" dirty="0" smtClean="0"/>
          </a:p>
          <a:p>
            <a:pPr>
              <a:lnSpc>
                <a:spcPct val="80000"/>
              </a:lnSpc>
            </a:pPr>
            <a:r>
              <a:rPr lang="ru-RU" sz="2000" b="1" i="1" dirty="0" smtClean="0"/>
              <a:t>индивидуальная </a:t>
            </a:r>
            <a:r>
              <a:rPr lang="ru-RU" sz="2000" b="1" i="1" dirty="0"/>
              <a:t>профилактическая работа</a:t>
            </a:r>
            <a:r>
              <a:rPr lang="ru-RU" sz="2000" i="1" dirty="0"/>
              <a:t> - </a:t>
            </a:r>
            <a:r>
              <a:rPr lang="ru-RU" sz="2000" dirty="0"/>
              <a:t>деятельность но своевременному выявлению несовершеннолетних и семей, находящихся в социально опасном положении, а также по их социально-педагогической реабилитации и (или) предупреждению совершения ими правонарушений и антиобщественных действий;</a:t>
            </a:r>
            <a:endParaRPr lang="ru-RU" sz="2000" b="1" i="1" dirty="0"/>
          </a:p>
          <a:p>
            <a:pPr>
              <a:lnSpc>
                <a:spcPct val="80000"/>
              </a:lnSpc>
            </a:pPr>
            <a:r>
              <a:rPr lang="ru-RU" sz="2000" b="1" i="1" dirty="0"/>
              <a:t>профилактика безнадзорности и правонарушений несовершеннолетних</a:t>
            </a:r>
            <a:r>
              <a:rPr lang="ru-RU" sz="2000" i="1" dirty="0"/>
              <a:t> </a:t>
            </a:r>
            <a:r>
              <a:rPr lang="ru-RU" sz="2000" dirty="0"/>
              <a:t>- система социальных, правовых, педагогических и иных мер, направленных на выявление и устранение причин и условий, способствующих безнадзорности, беспризорности, правонарушениям и антиобщественным действиям несовершеннолетних; </a:t>
            </a:r>
            <a:endParaRPr lang="ru-RU" sz="2000" b="1" i="1" dirty="0"/>
          </a:p>
          <a:p>
            <a:pPr>
              <a:lnSpc>
                <a:spcPct val="80000"/>
              </a:lnSpc>
            </a:pPr>
            <a:r>
              <a:rPr lang="ru-RU" sz="2000" b="1" i="1" dirty="0" err="1"/>
              <a:t>Девиантное</a:t>
            </a:r>
            <a:r>
              <a:rPr lang="ru-RU" sz="2000" b="1" i="1" dirty="0"/>
              <a:t> поведение</a:t>
            </a:r>
            <a:r>
              <a:rPr lang="ru-RU" sz="2000" i="1" dirty="0"/>
              <a:t> </a:t>
            </a:r>
            <a:r>
              <a:rPr lang="ru-RU" sz="2000" dirty="0"/>
              <a:t>- </a:t>
            </a:r>
            <a:r>
              <a:rPr lang="ru-RU" sz="2000" dirty="0" err="1"/>
              <a:t>поведение</a:t>
            </a:r>
            <a:r>
              <a:rPr lang="ru-RU" sz="2000" dirty="0"/>
              <a:t> человека отклоняющееся от установленных правовых или нравственных норм, нарушающее их.</a:t>
            </a:r>
            <a:endParaRPr lang="ru-RU" sz="2000" b="1" i="1" dirty="0"/>
          </a:p>
          <a:p>
            <a:pPr>
              <a:lnSpc>
                <a:spcPct val="80000"/>
              </a:lnSpc>
              <a:buNone/>
            </a:pPr>
            <a:r>
              <a:rPr lang="ru-RU" sz="2000" dirty="0" smtClean="0"/>
              <a:t> </a:t>
            </a:r>
            <a:endParaRPr lang="ru-RU" sz="2000" dirty="0"/>
          </a:p>
          <a:p>
            <a:pPr>
              <a:lnSpc>
                <a:spcPct val="80000"/>
              </a:lnSpc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30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animClr clrSpc="rgb" dir="cw">
                                      <p:cBhvr>
                                        <p:cTn id="7" dur="30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30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animClr clrSpc="rgb" dir="cw">
                                      <p:cBhvr>
                                        <p:cTn id="14" dur="30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30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30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animClr clrSpc="rgb" dir="cw">
                                      <p:cBhvr>
                                        <p:cTn id="21" dur="30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30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animClr clrSpc="rgb" dir="cw">
                                      <p:cBhvr>
                                        <p:cTn id="28" dur="30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111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229600" cy="4752975"/>
          </a:xfrm>
        </p:spPr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ru-RU" sz="2400" dirty="0" smtClean="0"/>
              <a:t>Комплексный подход по организации профилактической работы предполагает взаимодействие социального педагога с учителями, родителями, специалистами социальных служб в оказании необходимой помощи учащемуся и семье, где социальный педагог выполняет роль координатора воспитательных усилий школы, семьи и социальной среды и анализирует полученные воспитательные результаты.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400675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/>
              <a:t>1 этап. На первом этапе проходит Диагностика проблем личностного и социального развития девиантных подростков. Данная функция необходима для уточнения социально-психологических особенностей ребенка и параметров его проблемной ситуации. Специалист изучает индивидуальные особенности ребенка, выявляет его трудности и проблемы, отклонения в поведении, определяет их причины; исследует условия и особенности отношений микросреды жизнедеятельности ребенка.</a:t>
            </a:r>
          </a:p>
          <a:p>
            <a:pPr algn="ctr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28604"/>
            <a:ext cx="8229600" cy="5170509"/>
          </a:xfrm>
        </p:spPr>
        <p:txBody>
          <a:bodyPr/>
          <a:lstStyle/>
          <a:p>
            <a:pPr algn="ctr">
              <a:buNone/>
            </a:pPr>
            <a:r>
              <a:rPr lang="ru-RU" sz="2400" dirty="0" smtClean="0"/>
              <a:t>2 этап. Разработка профилактической программы, которая включает составление индивидуальных планов работы с подростками (Профилактические беседы, посещение уроков с целью наблюдения поведения, посещение семей подростков), составление карт индивидуальной работы, по которым видно какая конкретно работа ведется по подростку. Индивидуальные профилактические программы разрабатываются в рамках индивидуальных программ комплексной профилактики учащихся. Групповые профилактические программы - для решения определенных проблем группы девиантных подростков.</a:t>
            </a:r>
          </a:p>
          <a:p>
            <a:pPr algn="ctr">
              <a:buFont typeface="Wingdings" pitchFamily="2" charset="2"/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1538" y="642918"/>
            <a:ext cx="742955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 этап.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Итогово-оценочный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. Направлен на оценку эффективности проведения профилактической работы, внесение в нее необходимых корректив.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142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Таким образом, исходя из целей и функций деятельности социального педагога школы, комплексный подход  по профилактике девиантного поведения детей и подростков является обязательной составляющей воспитательного процесса в учреждении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Факторы риска: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отчужденность от семьи, школы и общества;</a:t>
            </a:r>
          </a:p>
          <a:p>
            <a:pPr>
              <a:lnSpc>
                <a:spcPct val="90000"/>
              </a:lnSpc>
            </a:pPr>
            <a:r>
              <a:rPr lang="ru-RU" sz="2400"/>
              <a:t>частые случаи асоциального поведения уже в раннем возрасте;</a:t>
            </a:r>
          </a:p>
          <a:p>
            <a:pPr>
              <a:lnSpc>
                <a:spcPct val="90000"/>
              </a:lnSpc>
            </a:pPr>
            <a:r>
              <a:rPr lang="ru-RU" sz="2400"/>
              <a:t>неблагополучные семьи;</a:t>
            </a:r>
          </a:p>
          <a:p>
            <a:pPr>
              <a:lnSpc>
                <a:spcPct val="90000"/>
              </a:lnSpc>
            </a:pPr>
            <a:r>
              <a:rPr lang="ru-RU" sz="2400"/>
              <a:t>недостаточная забота о ребенке со стороны семьи;</a:t>
            </a:r>
          </a:p>
          <a:p>
            <a:pPr>
              <a:lnSpc>
                <a:spcPct val="90000"/>
              </a:lnSpc>
            </a:pPr>
            <a:r>
              <a:rPr lang="ru-RU" sz="2400"/>
              <a:t>конфликты в семье;</a:t>
            </a:r>
          </a:p>
          <a:p>
            <a:pPr>
              <a:lnSpc>
                <a:spcPct val="90000"/>
              </a:lnSpc>
            </a:pPr>
            <a:r>
              <a:rPr lang="ru-RU" sz="2400"/>
              <a:t>экономическая и социальная обделенность;</a:t>
            </a:r>
          </a:p>
          <a:p>
            <a:pPr>
              <a:lnSpc>
                <a:spcPct val="90000"/>
              </a:lnSpc>
            </a:pPr>
            <a:r>
              <a:rPr lang="ru-RU" sz="2400"/>
              <a:t>плохая учеба в школе, отсутствие интереса к ней;</a:t>
            </a:r>
          </a:p>
          <a:p>
            <a:pPr>
              <a:lnSpc>
                <a:spcPct val="90000"/>
              </a:lnSpc>
            </a:pPr>
            <a:r>
              <a:rPr lang="ru-RU" sz="2400"/>
              <a:t>влияние дурной компании, окружения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/>
          <a:lstStyle/>
          <a:p>
            <a:r>
              <a:rPr lang="ru-RU" sz="2400" b="1"/>
              <a:t>Получение информации о несовершеннолетних, </a:t>
            </a:r>
            <a:br>
              <a:rPr lang="ru-RU" sz="2400" b="1"/>
            </a:br>
            <a:r>
              <a:rPr lang="ru-RU" sz="2400" b="1"/>
              <a:t>находящихся в социально опасном положении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3200400" y="3048000"/>
            <a:ext cx="2895600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0000"/>
                </a:solidFill>
                <a:latin typeface="Arial" charset="0"/>
              </a:rPr>
              <a:t> ОТДЕЛ ОБРАЗОВАНИЯ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4953000" y="1752600"/>
            <a:ext cx="39624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ТКДН ,ПДН</a:t>
            </a:r>
            <a:endParaRPr lang="ru-RU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457200" y="4419600"/>
            <a:ext cx="3733800" cy="914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0000"/>
                </a:solidFill>
                <a:latin typeface="Arial" charset="0"/>
              </a:rPr>
              <a:t>Управление (отдел)</a:t>
            </a:r>
          </a:p>
          <a:p>
            <a:pPr algn="ctr"/>
            <a:r>
              <a:rPr lang="ru-RU" b="1">
                <a:solidFill>
                  <a:srgbClr val="FF0000"/>
                </a:solidFill>
                <a:latin typeface="Arial" charset="0"/>
              </a:rPr>
              <a:t> по труду, занятости </a:t>
            </a:r>
          </a:p>
          <a:p>
            <a:pPr algn="ctr"/>
            <a:r>
              <a:rPr lang="ru-RU" b="1">
                <a:solidFill>
                  <a:srgbClr val="FF0000"/>
                </a:solidFill>
                <a:latin typeface="Arial" charset="0"/>
              </a:rPr>
              <a:t>и социальной защите</a:t>
            </a:r>
          </a:p>
        </p:txBody>
      </p:sp>
      <p:sp>
        <p:nvSpPr>
          <p:cNvPr id="102408" name="Rectangle 8"/>
          <p:cNvSpPr>
            <a:spLocks noChangeArrowheads="1"/>
          </p:cNvSpPr>
          <p:nvPr/>
        </p:nvSpPr>
        <p:spPr bwMode="auto">
          <a:xfrm>
            <a:off x="304800" y="2895600"/>
            <a:ext cx="2590800" cy="762000"/>
          </a:xfrm>
          <a:prstGeom prst="rect">
            <a:avLst/>
          </a:prstGeom>
          <a:solidFill>
            <a:srgbClr val="CCFFFF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0000"/>
                </a:solidFill>
                <a:latin typeface="Arial" charset="0"/>
              </a:rPr>
              <a:t> Органы</a:t>
            </a:r>
          </a:p>
          <a:p>
            <a:pPr algn="ctr"/>
            <a:r>
              <a:rPr lang="ru-RU" b="1">
                <a:solidFill>
                  <a:srgbClr val="FF0000"/>
                </a:solidFill>
                <a:latin typeface="Arial" charset="0"/>
              </a:rPr>
              <a:t> внутренних дел</a:t>
            </a:r>
          </a:p>
        </p:txBody>
      </p:sp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5181600" y="4419600"/>
            <a:ext cx="3429000" cy="914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РЦ «Сказка</a:t>
            </a:r>
            <a:endParaRPr lang="ru-RU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457200" y="1752600"/>
            <a:ext cx="3810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0000"/>
                </a:solidFill>
                <a:latin typeface="Arial" charset="0"/>
              </a:rPr>
              <a:t> Учреждения образования</a:t>
            </a:r>
          </a:p>
        </p:txBody>
      </p:sp>
      <p:sp>
        <p:nvSpPr>
          <p:cNvPr id="102411" name="Rectangle 11"/>
          <p:cNvSpPr>
            <a:spLocks noChangeArrowheads="1"/>
          </p:cNvSpPr>
          <p:nvPr/>
        </p:nvSpPr>
        <p:spPr bwMode="auto">
          <a:xfrm>
            <a:off x="6477000" y="2895600"/>
            <a:ext cx="2438400" cy="762000"/>
          </a:xfrm>
          <a:prstGeom prst="rect">
            <a:avLst/>
          </a:prstGeom>
          <a:solidFill>
            <a:srgbClr val="CCFFFF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" charset="0"/>
              </a:rPr>
              <a:t>  Учреждения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Arial" charset="0"/>
              </a:rPr>
              <a:t>здравоохранения</a:t>
            </a:r>
          </a:p>
        </p:txBody>
      </p:sp>
      <p:sp>
        <p:nvSpPr>
          <p:cNvPr id="102413" name="Line 13"/>
          <p:cNvSpPr>
            <a:spLocks noChangeShapeType="1"/>
          </p:cNvSpPr>
          <p:nvPr/>
        </p:nvSpPr>
        <p:spPr bwMode="auto">
          <a:xfrm>
            <a:off x="2667000" y="2362200"/>
            <a:ext cx="11430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14" name="Line 14"/>
          <p:cNvSpPr>
            <a:spLocks noChangeShapeType="1"/>
          </p:cNvSpPr>
          <p:nvPr/>
        </p:nvSpPr>
        <p:spPr bwMode="auto">
          <a:xfrm flipH="1">
            <a:off x="4800600" y="2362200"/>
            <a:ext cx="8382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15" name="Line 15"/>
          <p:cNvSpPr>
            <a:spLocks noChangeShapeType="1"/>
          </p:cNvSpPr>
          <p:nvPr/>
        </p:nvSpPr>
        <p:spPr bwMode="auto">
          <a:xfrm>
            <a:off x="2895600" y="3276600"/>
            <a:ext cx="304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16" name="Line 16"/>
          <p:cNvSpPr>
            <a:spLocks noChangeShapeType="1"/>
          </p:cNvSpPr>
          <p:nvPr/>
        </p:nvSpPr>
        <p:spPr bwMode="auto">
          <a:xfrm flipH="1">
            <a:off x="6096000" y="3276600"/>
            <a:ext cx="381000" cy="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17" name="Line 17"/>
          <p:cNvSpPr>
            <a:spLocks noChangeShapeType="1"/>
          </p:cNvSpPr>
          <p:nvPr/>
        </p:nvSpPr>
        <p:spPr bwMode="auto">
          <a:xfrm flipV="1">
            <a:off x="2743200" y="3657600"/>
            <a:ext cx="99060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18" name="Line 18"/>
          <p:cNvSpPr>
            <a:spLocks noChangeShapeType="1"/>
          </p:cNvSpPr>
          <p:nvPr/>
        </p:nvSpPr>
        <p:spPr bwMode="auto">
          <a:xfrm flipH="1" flipV="1">
            <a:off x="5105400" y="3581400"/>
            <a:ext cx="914400" cy="838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701</TotalTime>
  <Words>897</Words>
  <Application>Microsoft Office PowerPoint</Application>
  <PresentationFormat>Экран (4:3)</PresentationFormat>
  <Paragraphs>119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Текстура</vt:lpstr>
      <vt:lpstr> «Профилактика безнадзорности и правонарушений несовершеннолетних через взаимодействие школы, семьи и общественных институтов в МБОУ Юшалинская СОШ № 25»</vt:lpstr>
      <vt:lpstr>Основные понятия:</vt:lpstr>
      <vt:lpstr>Слайд 3</vt:lpstr>
      <vt:lpstr>Слайд 4</vt:lpstr>
      <vt:lpstr>Слайд 5</vt:lpstr>
      <vt:lpstr>Слайд 6</vt:lpstr>
      <vt:lpstr>Слайд 7</vt:lpstr>
      <vt:lpstr>Факторы риска:</vt:lpstr>
      <vt:lpstr>Получение информации о несовершеннолетних,  находящихся в социально опасном положении</vt:lpstr>
      <vt:lpstr>Слайд 10</vt:lpstr>
      <vt:lpstr>Слайд 11</vt:lpstr>
      <vt:lpstr>Слайд 12</vt:lpstr>
      <vt:lpstr>Слайд 13</vt:lpstr>
      <vt:lpstr>«Трудный ребенок»</vt:lpstr>
      <vt:lpstr>Слайд 15</vt:lpstr>
    </vt:vector>
  </TitlesOfParts>
  <Company>505.ru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«Профилактика безнадзорности и правонарушений несовершеннолетних через взаимодействие школы, семьи и общественных институтов »</dc:title>
  <dc:creator>Max</dc:creator>
  <cp:lastModifiedBy>Админ</cp:lastModifiedBy>
  <cp:revision>27</cp:revision>
  <dcterms:created xsi:type="dcterms:W3CDTF">2009-04-05T17:11:33Z</dcterms:created>
  <dcterms:modified xsi:type="dcterms:W3CDTF">2018-03-15T06:12:07Z</dcterms:modified>
</cp:coreProperties>
</file>